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283" r:id="rId18"/>
    <p:sldId id="291" r:id="rId19"/>
    <p:sldId id="295" r:id="rId20"/>
    <p:sldId id="368" r:id="rId21"/>
    <p:sldId id="296" r:id="rId22"/>
    <p:sldId id="297" r:id="rId23"/>
    <p:sldId id="300" r:id="rId24"/>
    <p:sldId id="339" r:id="rId25"/>
    <p:sldId id="369" r:id="rId26"/>
    <p:sldId id="340" r:id="rId27"/>
    <p:sldId id="392" r:id="rId28"/>
    <p:sldId id="338" r:id="rId29"/>
    <p:sldId id="302" r:id="rId30"/>
    <p:sldId id="303" r:id="rId31"/>
    <p:sldId id="341" r:id="rId32"/>
    <p:sldId id="304" r:id="rId33"/>
    <p:sldId id="381" r:id="rId34"/>
    <p:sldId id="377" r:id="rId35"/>
    <p:sldId id="307" r:id="rId36"/>
    <p:sldId id="343" r:id="rId37"/>
    <p:sldId id="342" r:id="rId38"/>
    <p:sldId id="344" r:id="rId39"/>
    <p:sldId id="391" r:id="rId40"/>
    <p:sldId id="345" r:id="rId41"/>
    <p:sldId id="393" r:id="rId42"/>
    <p:sldId id="346" r:id="rId43"/>
    <p:sldId id="347" r:id="rId44"/>
    <p:sldId id="348" r:id="rId45"/>
    <p:sldId id="398" r:id="rId46"/>
    <p:sldId id="399" r:id="rId47"/>
    <p:sldId id="400" r:id="rId48"/>
    <p:sldId id="349" r:id="rId49"/>
    <p:sldId id="350" r:id="rId50"/>
    <p:sldId id="351" r:id="rId51"/>
    <p:sldId id="352" r:id="rId52"/>
    <p:sldId id="353" r:id="rId53"/>
    <p:sldId id="354" r:id="rId54"/>
    <p:sldId id="355" r:id="rId55"/>
    <p:sldId id="356" r:id="rId56"/>
    <p:sldId id="359" r:id="rId57"/>
    <p:sldId id="360" r:id="rId58"/>
    <p:sldId id="361" r:id="rId59"/>
    <p:sldId id="362" r:id="rId60"/>
    <p:sldId id="387" r:id="rId61"/>
    <p:sldId id="364" r:id="rId62"/>
    <p:sldId id="386" r:id="rId63"/>
    <p:sldId id="374" r:id="rId64"/>
    <p:sldId id="376" r:id="rId65"/>
    <p:sldId id="378" r:id="rId66"/>
    <p:sldId id="375" r:id="rId67"/>
    <p:sldId id="382" r:id="rId68"/>
    <p:sldId id="309" r:id="rId69"/>
    <p:sldId id="317" r:id="rId70"/>
    <p:sldId id="380" r:id="rId71"/>
    <p:sldId id="383" r:id="rId72"/>
    <p:sldId id="379" r:id="rId73"/>
    <p:sldId id="310" r:id="rId74"/>
    <p:sldId id="311" r:id="rId75"/>
    <p:sldId id="325" r:id="rId76"/>
    <p:sldId id="326" r:id="rId77"/>
    <p:sldId id="327" r:id="rId78"/>
    <p:sldId id="328" r:id="rId79"/>
    <p:sldId id="332" r:id="rId80"/>
    <p:sldId id="334" r:id="rId81"/>
    <p:sldId id="335" r:id="rId82"/>
    <p:sldId id="323" r:id="rId83"/>
    <p:sldId id="322" r:id="rId84"/>
    <p:sldId id="337" r:id="rId85"/>
    <p:sldId id="370" r:id="rId86"/>
    <p:sldId id="371" r:id="rId87"/>
    <p:sldId id="372" r:id="rId88"/>
    <p:sldId id="373" r:id="rId8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7E68F2CC-4E75-9901-2204-EC21449AF474}" v="2" dt="2020-04-01T16:44:11.434"/>
    <p1510:client id="{D96E6314-91F0-48B7-AADB-15A3129AC331}" v="260" dt="2020-03-30T17:03:16.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7.xml"/><Relationship Id="rId4" Type="http://schemas.openxmlformats.org/officeDocument/2006/relationships/image" Target="../media/image35.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7.xml"/><Relationship Id="rId5" Type="http://schemas.openxmlformats.org/officeDocument/2006/relationships/image" Target="../media/image41.wmf"/><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a:latin typeface="Calibri" pitchFamily="34" charset="0"/>
              </a:rPr>
              <a:t>Clase 5</a:t>
            </a:r>
            <a:br>
              <a:rPr lang="es-MX" altLang="es-MX" sz="6000" u="none">
                <a:latin typeface="Calibri" pitchFamily="34" charset="0"/>
              </a:rPr>
            </a:br>
            <a:br>
              <a:rPr lang="es-MX" altLang="es-MX" sz="6000" u="none">
                <a:latin typeface="Calibri" pitchFamily="34" charset="0"/>
              </a:rPr>
            </a:br>
            <a:r>
              <a:rPr lang="es-MX" altLang="es-MX" sz="6000" u="none">
                <a:latin typeface="Calibri" pitchFamily="34" charset="0"/>
              </a:rPr>
              <a:t>Sistemas presidenciales</a:t>
            </a:r>
          </a:p>
          <a:p>
            <a:pPr eaLnBrk="1" hangingPunct="1">
              <a:spcBef>
                <a:spcPct val="50000"/>
              </a:spcBef>
            </a:pPr>
            <a:r>
              <a:rPr lang="es-MX" altLang="es-MX" sz="6000" u="none">
                <a:latin typeface="Calibri" pitchFamily="34" charset="0"/>
              </a:rPr>
              <a:t>EEUU</a:t>
            </a:r>
            <a:endParaRPr lang="es-ES" altLang="es-MX" sz="6000" u="none">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33400" y="1890713"/>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No necesariamente</a:t>
            </a:r>
            <a:br>
              <a:rPr lang="en-US" altLang="es-MX" sz="3200" u="none">
                <a:latin typeface="Calibri" pitchFamily="34" charset="0"/>
              </a:rPr>
            </a:br>
            <a:r>
              <a:rPr lang="en-US" altLang="es-MX" sz="3200" u="none">
                <a:latin typeface="Calibri" pitchFamily="34" charset="0"/>
              </a:rPr>
              <a:t>Mecanismo mayoritario, a diferencia de la democracia representativa, no establece “filtros” (puntos de veto) para la protección de intereses minoritarios</a:t>
            </a:r>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pitchFamily="34" charset="0"/>
              </a:rPr>
              <a:t>P.ej</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Iniciativa</a:t>
            </a:r>
            <a:r>
              <a:rPr lang="en-US" altLang="es-MX" sz="3200" u="none" dirty="0">
                <a:solidFill>
                  <a:srgbClr val="FFCC66"/>
                </a:solidFill>
                <a:latin typeface="Calibri" pitchFamily="34" charset="0"/>
              </a:rPr>
              <a:t> popular </a:t>
            </a:r>
            <a:r>
              <a:rPr lang="en-US" altLang="es-MX" sz="3200" u="none" dirty="0" err="1">
                <a:solidFill>
                  <a:srgbClr val="FFCC66"/>
                </a:solidFill>
                <a:latin typeface="Calibri" pitchFamily="34" charset="0"/>
              </a:rPr>
              <a:t>enmendó</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constitución</a:t>
            </a:r>
            <a:r>
              <a:rPr lang="en-US" altLang="es-MX" sz="3200" u="none" dirty="0">
                <a:solidFill>
                  <a:srgbClr val="FFCC66"/>
                </a:solidFill>
                <a:latin typeface="Calibri" pitchFamily="34" charset="0"/>
              </a:rPr>
              <a:t> California para </a:t>
            </a:r>
            <a:r>
              <a:rPr lang="en-US" altLang="es-MX" sz="3200" u="none" dirty="0" err="1">
                <a:solidFill>
                  <a:srgbClr val="FFCC66"/>
                </a:solidFill>
                <a:latin typeface="Calibri" pitchFamily="34" charset="0"/>
              </a:rPr>
              <a:t>invalidar</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matrimonios</a:t>
            </a:r>
            <a:r>
              <a:rPr lang="en-US" altLang="es-MX" sz="3200" u="none" dirty="0">
                <a:solidFill>
                  <a:srgbClr val="FFCC66"/>
                </a:solidFill>
                <a:latin typeface="Calibri" pitchFamily="34" charset="0"/>
              </a:rPr>
              <a:t> gays </a:t>
            </a:r>
            <a:r>
              <a:rPr lang="en-US" altLang="es-MX" sz="3200" u="none" dirty="0" err="1">
                <a:solidFill>
                  <a:srgbClr val="FFCC66"/>
                </a:solidFill>
                <a:latin typeface="Calibri" pitchFamily="34" charset="0"/>
              </a:rPr>
              <a:t>en</a:t>
            </a:r>
            <a:r>
              <a:rPr lang="en-US" altLang="es-MX" sz="3200" u="none" dirty="0">
                <a:solidFill>
                  <a:srgbClr val="FFCC66"/>
                </a:solidFill>
                <a:latin typeface="Calibri" pitchFamily="34" charset="0"/>
              </a:rPr>
              <a:t> 2008 </a:t>
            </a:r>
            <a:r>
              <a:rPr lang="en-US" altLang="es-MX" sz="3200" u="none" dirty="0">
                <a:solidFill>
                  <a:srgbClr val="99CC00"/>
                </a:solidFill>
                <a:latin typeface="Calibri" pitchFamily="34" charset="0"/>
              </a:rPr>
              <a:t>(</a:t>
            </a:r>
            <a:r>
              <a:rPr lang="en-US" altLang="es-MX" sz="3200" u="none" dirty="0" err="1">
                <a:solidFill>
                  <a:srgbClr val="99CC00"/>
                </a:solidFill>
                <a:latin typeface="Calibri" pitchFamily="34" charset="0"/>
              </a:rPr>
              <a:t>garantía</a:t>
            </a:r>
            <a:r>
              <a:rPr lang="en-US" altLang="es-MX" sz="3200" u="none" dirty="0">
                <a:solidFill>
                  <a:srgbClr val="99CC00"/>
                </a:solidFill>
                <a:latin typeface="Calibri" pitchFamily="34" charset="0"/>
              </a:rPr>
              <a:t>? SCOTUS)</a:t>
            </a:r>
            <a:r>
              <a:rPr lang="en-US" altLang="es-MX" sz="3200" u="none" dirty="0">
                <a:solidFill>
                  <a:srgbClr val="FFCC66"/>
                </a:solidFill>
                <a:latin typeface="Calibri" pitchFamily="34" charset="0"/>
              </a:rPr>
              <a:t> </a:t>
            </a:r>
          </a:p>
        </p:txBody>
      </p:sp>
      <p:sp>
        <p:nvSpPr>
          <p:cNvPr id="30725" name="Text Box 5"/>
          <p:cNvSpPr txBox="1">
            <a:spLocks noChangeArrowheads="1"/>
          </p:cNvSpPr>
          <p:nvPr/>
        </p:nvSpPr>
        <p:spPr bwMode="auto">
          <a:xfrm>
            <a:off x="311150" y="1219200"/>
            <a:ext cx="837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mejor una decisión tomada por referéndum?</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Tonos de gris: </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mal = impulsos mayoritarios</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bien = garantía contra “partidocracia”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17411" name="Picture 5" descr="C:\Documents and Settings\emagar\Mis documentos\Mis imágenes\united-stat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79500"/>
            <a:ext cx="7696200" cy="548163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989" y="1219796"/>
            <a:ext cx="4550022" cy="50895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Sus 136 arts. se dividen en dos partes: dogmática y orgánica</a:t>
            </a:r>
          </a:p>
        </p:txBody>
      </p:sp>
      <p:sp>
        <p:nvSpPr>
          <p:cNvPr id="4" name="Text Box 4"/>
          <p:cNvSpPr txBox="1">
            <a:spLocks noChangeArrowheads="1"/>
          </p:cNvSpPr>
          <p:nvPr/>
        </p:nvSpPr>
        <p:spPr bwMode="auto">
          <a:xfrm>
            <a:off x="868528" y="2783830"/>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242 decretos de reforma 1921-2020</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4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IFE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TRIFE</a:t>
              </a: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Tiene 14,000 empleados que trabajan para los 535 miembros electos popularmente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0" y="1628800"/>
            <a:ext cx="797024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7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Ratificar Suprema Corte (Ejecutivo-Senado) </a:t>
            </a: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Constituir tribunales debajo de SC</a:t>
            </a: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07"/>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51208"/>
                                        </p:tgtEl>
                                        <p:attrNameLst>
                                          <p:attrName>style.visibility</p:attrName>
                                        </p:attrNameLst>
                                      </p:cBhvr>
                                      <p:to>
                                        <p:strVal val="visible"/>
                                      </p:to>
                                    </p:set>
                                    <p:animEffect transition="in" filter="dissolve">
                                      <p:cBhvr>
                                        <p:cTn id="26" dur="500"/>
                                        <p:tgtEl>
                                          <p:spTgt spid="51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4" grpId="0" autoUpdateAnimBg="0"/>
      <p:bldP spid="51205" grpId="0" autoUpdateAnimBg="0"/>
      <p:bldP spid="51206" grpId="0" autoUpdateAnimBg="0"/>
      <p:bldP spid="51207" grpId="0" autoUpdateAnimBg="0"/>
      <p:bldP spid="51208" grpId="0" animBg="1"/>
      <p:bldP spid="51209" grpId="0" autoUpdateAnimBg="0"/>
      <p:bldP spid="51210" grpId="0" autoUpdateAnimBg="0"/>
      <p:bldP spid="5121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45"/>
          <p:cNvSpPr txBox="1">
            <a:spLocks noChangeArrowheads="1"/>
          </p:cNvSpPr>
          <p:nvPr/>
        </p:nvSpPr>
        <p:spPr bwMode="auto">
          <a:xfrm>
            <a:off x="609600" y="2035175"/>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rojos</a:t>
            </a:r>
          </a:p>
        </p:txBody>
      </p:sp>
      <p:sp>
        <p:nvSpPr>
          <p:cNvPr id="36870" name="Text Box 132"/>
          <p:cNvSpPr txBox="1">
            <a:spLocks noChangeArrowheads="1"/>
          </p:cNvSpPr>
          <p:nvPr/>
        </p:nvSpPr>
        <p:spPr bwMode="auto">
          <a:xfrm>
            <a:off x="3494088"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azules</a:t>
            </a:r>
          </a:p>
        </p:txBody>
      </p:sp>
      <p:sp>
        <p:nvSpPr>
          <p:cNvPr id="36871" name="Text Box 133"/>
          <p:cNvSpPr txBox="1">
            <a:spLocks noChangeArrowheads="1"/>
          </p:cNvSpPr>
          <p:nvPr/>
        </p:nvSpPr>
        <p:spPr bwMode="auto">
          <a:xfrm>
            <a:off x="6324600"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Objetivo: max. escaños marginales</a:t>
            </a:r>
          </a:p>
        </p:txBody>
      </p:sp>
      <p:sp>
        <p:nvSpPr>
          <p:cNvPr id="102534" name="Text Box 134"/>
          <p:cNvSpPr txBox="1">
            <a:spLocks noChangeArrowheads="1"/>
          </p:cNvSpPr>
          <p:nvPr/>
        </p:nvSpPr>
        <p:spPr bwMode="auto">
          <a:xfrm>
            <a:off x="1371600" y="960438"/>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u="none" dirty="0">
                <a:latin typeface="Calibri" pitchFamily="34" charset="0"/>
              </a:rPr>
              <a:t>También podríamos tratar de maximizar </a:t>
            </a:r>
            <a:br>
              <a:rPr lang="es-MX" altLang="es-MX" sz="2800" u="none" dirty="0">
                <a:latin typeface="Calibri" pitchFamily="34" charset="0"/>
              </a:rPr>
            </a:br>
            <a:r>
              <a:rPr lang="es-MX" altLang="es-MX" sz="2800" u="none" dirty="0">
                <a:latin typeface="Calibri" pitchFamily="34" charset="0"/>
              </a:rPr>
              <a:t>la seguridad de los ocupantes</a:t>
            </a:r>
          </a:p>
        </p:txBody>
      </p:sp>
      <p:sp>
        <p:nvSpPr>
          <p:cNvPr id="36873" name="Text Box 135"/>
          <p:cNvSpPr txBox="1">
            <a:spLocks noChangeArrowheads="1"/>
          </p:cNvSpPr>
          <p:nvPr/>
        </p:nvSpPr>
        <p:spPr bwMode="auto">
          <a:xfrm>
            <a:off x="2514600" y="304800"/>
            <a:ext cx="41148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ingeniería electoral</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04512"/>
            <a:ext cx="2761120" cy="2800752"/>
          </a:xfrm>
          <a:prstGeom prst="rect">
            <a:avLst/>
          </a:prstGeom>
        </p:spPr>
      </p:pic>
      <p:pic>
        <p:nvPicPr>
          <p:cNvPr id="137" name="13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048" y="2996952"/>
            <a:ext cx="2761120" cy="2800752"/>
          </a:xfrm>
          <a:prstGeom prst="rect">
            <a:avLst/>
          </a:prstGeom>
        </p:spPr>
      </p:pic>
      <p:pic>
        <p:nvPicPr>
          <p:cNvPr id="138" name="13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68" y="2996952"/>
            <a:ext cx="2761120" cy="2800752"/>
          </a:xfrm>
          <a:prstGeom prst="rect">
            <a:avLst/>
          </a:prstGeom>
        </p:spPr>
      </p:pic>
      <p:sp>
        <p:nvSpPr>
          <p:cNvPr id="139" name="Text Box 134"/>
          <p:cNvSpPr txBox="1">
            <a:spLocks noChangeArrowheads="1"/>
          </p:cNvSpPr>
          <p:nvPr/>
        </p:nvSpPr>
        <p:spPr bwMode="auto">
          <a:xfrm>
            <a:off x="1331640" y="5930116"/>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i="1" u="none" dirty="0" err="1">
                <a:latin typeface="Calibri" pitchFamily="34" charset="0"/>
              </a:rPr>
              <a:t>packing</a:t>
            </a:r>
            <a:r>
              <a:rPr lang="es-MX" altLang="es-MX" sz="2800" i="1" u="none" dirty="0">
                <a:latin typeface="Calibri" pitchFamily="34" charset="0"/>
              </a:rPr>
              <a:t>               cracking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4" grpId="0" autoUpdateAnimBg="0"/>
      <p:bldP spid="13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4">
            <a:extLst>
              <a:ext uri="{FF2B5EF4-FFF2-40B4-BE49-F238E27FC236}">
                <a16:creationId xmlns:a16="http://schemas.microsoft.com/office/drawing/2014/main" id="{BB05E889-B328-4360-8EED-6C78759DE635}"/>
              </a:ext>
            </a:extLst>
          </p:cNvPr>
          <p:cNvSpPr txBox="1">
            <a:spLocks noChangeArrowheads="1"/>
          </p:cNvSpPr>
          <p:nvPr/>
        </p:nvSpPr>
        <p:spPr bwMode="auto">
          <a:xfrm>
            <a:off x="541933" y="1445882"/>
            <a:ext cx="802159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2800" u="none" dirty="0">
                <a:latin typeface="Calibri"/>
                <a:cs typeface="Calibri"/>
              </a:rPr>
              <a:t>Ambas buscan que tu adversario desperdicie votos:</a:t>
            </a:r>
          </a:p>
          <a:p>
            <a:pPr>
              <a:spcBef>
                <a:spcPct val="50000"/>
              </a:spcBef>
            </a:pPr>
            <a:r>
              <a:rPr lang="es-MX" altLang="es-MX" sz="2800" u="none" dirty="0">
                <a:latin typeface="Calibri"/>
                <a:cs typeface="Calibri"/>
              </a:rPr>
              <a:t>(1) </a:t>
            </a:r>
            <a:r>
              <a:rPr lang="es-MX" altLang="es-MX" sz="2800" i="1" u="none" dirty="0" err="1">
                <a:latin typeface="Calibri"/>
                <a:cs typeface="Calibri"/>
              </a:rPr>
              <a:t>packing</a:t>
            </a:r>
            <a:r>
              <a:rPr lang="es-MX" altLang="es-MX" sz="2800" u="none" dirty="0">
                <a:latin typeface="Calibri"/>
                <a:cs typeface="Calibri"/>
              </a:rPr>
              <a:t> – oblígalo a ganar con </a:t>
            </a:r>
            <a:r>
              <a:rPr lang="es-MX" altLang="es-MX" sz="2800" u="none" dirty="0" err="1">
                <a:latin typeface="Calibri"/>
                <a:cs typeface="Calibri"/>
              </a:rPr>
              <a:t>margenes</a:t>
            </a:r>
            <a:r>
              <a:rPr lang="es-MX" altLang="es-MX" sz="2800" u="none" dirty="0">
                <a:latin typeface="Calibri"/>
                <a:cs typeface="Calibri"/>
              </a:rPr>
              <a:t> enormes</a:t>
            </a:r>
          </a:p>
          <a:p>
            <a:pPr>
              <a:spcBef>
                <a:spcPct val="50000"/>
              </a:spcBef>
            </a:pPr>
            <a:r>
              <a:rPr lang="es-MX" altLang="es-MX" sz="2800" u="none" dirty="0">
                <a:latin typeface="Calibri"/>
                <a:cs typeface="Calibri"/>
              </a:rPr>
              <a:t>(2) </a:t>
            </a:r>
            <a:r>
              <a:rPr lang="es-MX" altLang="es-MX" sz="2800" i="1" u="none" dirty="0">
                <a:latin typeface="Calibri"/>
                <a:cs typeface="Calibri"/>
              </a:rPr>
              <a:t>cracking</a:t>
            </a:r>
            <a:r>
              <a:rPr lang="es-MX" altLang="es-MX" sz="2800" u="none" dirty="0">
                <a:latin typeface="Calibri"/>
                <a:cs typeface="Calibri"/>
              </a:rPr>
              <a:t> – introduce fronteras para diluir su apoyo</a:t>
            </a:r>
          </a:p>
        </p:txBody>
      </p:sp>
      <p:sp>
        <p:nvSpPr>
          <p:cNvPr id="5" name="Text Box 135">
            <a:extLst>
              <a:ext uri="{FF2B5EF4-FFF2-40B4-BE49-F238E27FC236}">
                <a16:creationId xmlns:a16="http://schemas.microsoft.com/office/drawing/2014/main" id="{79E7BD03-D4E1-446A-BA98-D03AD8CF90C5}"/>
              </a:ext>
            </a:extLst>
          </p:cNvPr>
          <p:cNvSpPr txBox="1">
            <a:spLocks noChangeArrowheads="1"/>
          </p:cNvSpPr>
          <p:nvPr/>
        </p:nvSpPr>
        <p:spPr bwMode="auto">
          <a:xfrm>
            <a:off x="749349" y="304800"/>
            <a:ext cx="778652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a:cs typeface="Calibri"/>
              </a:rPr>
              <a:t>Dos estrategias bien documentadas</a:t>
            </a:r>
            <a:endParaRPr lang="es-MX" altLang="es-MX" sz="3200" u="none" dirty="0">
              <a:latin typeface="Calibri" pitchFamily="34" charset="0"/>
            </a:endParaRPr>
          </a:p>
        </p:txBody>
      </p:sp>
    </p:spTree>
    <p:extLst>
      <p:ext uri="{BB962C8B-B14F-4D97-AF65-F5344CB8AC3E}">
        <p14:creationId xmlns:p14="http://schemas.microsoft.com/office/powerpoint/2010/main" val="402587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67FE0182-80CB-4411-9535-2A1F87BC0CEC}"/>
              </a:ext>
            </a:extLst>
          </p:cNvPr>
          <p:cNvPicPr>
            <a:picLocks noChangeAspect="1"/>
          </p:cNvPicPr>
          <p:nvPr/>
        </p:nvPicPr>
        <p:blipFill>
          <a:blip r:embed="rId2"/>
          <a:stretch>
            <a:fillRect/>
          </a:stretch>
        </p:blipFill>
        <p:spPr>
          <a:xfrm>
            <a:off x="729049" y="151490"/>
            <a:ext cx="7518203" cy="6413800"/>
          </a:xfrm>
          <a:prstGeom prst="rect">
            <a:avLst/>
          </a:prstGeom>
        </p:spPr>
      </p:pic>
    </p:spTree>
    <p:extLst>
      <p:ext uri="{BB962C8B-B14F-4D97-AF65-F5344CB8AC3E}">
        <p14:creationId xmlns:p14="http://schemas.microsoft.com/office/powerpoint/2010/main" val="3712050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a:t>
            </a:r>
            <a:endParaRPr lang="es-ES" altLang="es-MX" sz="3200" u="none">
              <a:solidFill>
                <a:schemeClr val="tx2"/>
              </a:solidFill>
              <a:latin typeface="Calibri" pitchFamily="34" charset="0"/>
            </a:endParaRPr>
          </a:p>
        </p:txBody>
      </p:sp>
      <p:sp>
        <p:nvSpPr>
          <p:cNvPr id="3075" name="Text Box 4"/>
          <p:cNvSpPr txBox="1">
            <a:spLocks noChangeArrowheads="1"/>
          </p:cNvSpPr>
          <p:nvPr/>
        </p:nvSpPr>
        <p:spPr bwMode="auto">
          <a:xfrm>
            <a:off x="879475" y="141605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Una constitución es un contrato (McNollgast)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certeza de que </a:t>
            </a:r>
            <a:r>
              <a:rPr lang="es-MX" altLang="es-MX" sz="3200" i="1" u="none">
                <a:solidFill>
                  <a:schemeClr val="tx2"/>
                </a:solidFill>
                <a:latin typeface="Calibri" pitchFamily="34" charset="0"/>
              </a:rPr>
              <a:t>incumbency advantage</a:t>
            </a:r>
            <a:r>
              <a:rPr lang="en-US" altLang="es-MX" sz="3200" u="none">
                <a:latin typeface="Calibri" pitchFamily="34" charset="0"/>
              </a:rPr>
              <a:t> es real, hay un pujante movimiento por adoptar cláusulas de no reelección (</a:t>
            </a:r>
            <a:r>
              <a:rPr lang="en-US" altLang="es-MX" sz="3200" i="1" u="none">
                <a:latin typeface="Calibri" pitchFamily="34" charset="0"/>
              </a:rPr>
              <a:t>term limits</a:t>
            </a:r>
            <a:r>
              <a:rPr lang="en-US" altLang="es-MX" sz="3200" u="none">
                <a:latin typeface="Calibri" pitchFamily="34" charset="0"/>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Simplismo: encontrar las causas del fenómeno no es tan sencillo como pareciera </a:t>
            </a:r>
          </a:p>
        </p:txBody>
      </p:sp>
      <p:sp>
        <p:nvSpPr>
          <p:cNvPr id="109576" name="Text Box 8"/>
          <p:cNvSpPr txBox="1">
            <a:spLocks noChangeArrowheads="1"/>
          </p:cNvSpPr>
          <p:nvPr/>
        </p:nvSpPr>
        <p:spPr bwMode="auto">
          <a:xfrm>
            <a:off x="381000" y="4297363"/>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109577" name="Text Box 9"/>
          <p:cNvSpPr txBox="1">
            <a:spLocks noChangeArrowheads="1"/>
          </p:cNvSpPr>
          <p:nvPr/>
        </p:nvSpPr>
        <p:spPr bwMode="auto">
          <a:xfrm>
            <a:off x="2673350" y="6126163"/>
            <a:ext cx="3803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¿Hegemonía priista?</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9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P spid="10957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El Congreso escribe nuevas leyes, modifica y rescinde antiguas. ¿Cómo se organizan diputados y senadores para esta tarea?</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Un ejemplo: “notice and consent”</a:t>
            </a:r>
            <a:endParaRPr lang="es-ES" altLang="es-MX" sz="3200" u="none">
              <a:solidFill>
                <a:schemeClr val="tx2"/>
              </a:solidFill>
              <a:latin typeface="Garamond" pitchFamily="18" charset="0"/>
            </a:endParaRPr>
          </a:p>
        </p:txBody>
      </p:sp>
      <p:sp>
        <p:nvSpPr>
          <p:cNvPr id="76803" name="Text Box 3"/>
          <p:cNvSpPr txBox="1">
            <a:spLocks noChangeArrowheads="1"/>
          </p:cNvSpPr>
          <p:nvPr/>
        </p:nvSpPr>
        <p:spPr bwMode="auto">
          <a:xfrm>
            <a:off x="533400" y="1371600"/>
            <a:ext cx="815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Fallo de la Suprema Corte de EUA (1973): </a:t>
            </a:r>
          </a:p>
          <a:p>
            <a:pPr algn="l">
              <a:spcBef>
                <a:spcPct val="50000"/>
              </a:spcBef>
            </a:pPr>
            <a:r>
              <a:rPr lang="en-US" altLang="es-MX" sz="3200" u="none">
                <a:latin typeface="Garamond" pitchFamily="18" charset="0"/>
              </a:rPr>
              <a:t>La decisión de tener o no un aborto es una “libertad civil” protegida por la constitución para toda mujer mayor de 16 años.</a:t>
            </a:r>
          </a:p>
        </p:txBody>
      </p:sp>
      <p:sp>
        <p:nvSpPr>
          <p:cNvPr id="270340" name="Text Box 4"/>
          <p:cNvSpPr txBox="1">
            <a:spLocks noChangeArrowheads="1"/>
          </p:cNvSpPr>
          <p:nvPr/>
        </p:nvSpPr>
        <p:spPr bwMode="auto">
          <a:xfrm>
            <a:off x="477838" y="4465638"/>
            <a:ext cx="815340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Pregunta: ¿debe el doctor </a:t>
            </a:r>
            <a:r>
              <a:rPr lang="en-US" altLang="es-MX" sz="3200" b="1" u="none">
                <a:latin typeface="Garamond" pitchFamily="18" charset="0"/>
              </a:rPr>
              <a:t>avisar</a:t>
            </a:r>
            <a:r>
              <a:rPr lang="en-US" altLang="es-MX" sz="3200" u="none">
                <a:latin typeface="Garamond" pitchFamily="18" charset="0"/>
              </a:rPr>
              <a:t> a y/o pedir </a:t>
            </a:r>
            <a:r>
              <a:rPr lang="en-US" altLang="es-MX" sz="3200" b="1" u="none">
                <a:latin typeface="Garamond" pitchFamily="18" charset="0"/>
              </a:rPr>
              <a:t>autorización</a:t>
            </a:r>
            <a:r>
              <a:rPr lang="en-US" altLang="es-MX" sz="3200" u="none">
                <a:latin typeface="Garamond" pitchFamily="18" charset="0"/>
              </a:rPr>
              <a:t> de los padres si la chica es menor?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“viscosidad” del gob. representativo (Gerber)</a:t>
            </a:r>
            <a:endParaRPr lang="es-ES" altLang="es-MX" sz="3200" u="none">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0035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(1) Menor costo = mayor facilidad de que se imponga la mayoría</a:t>
            </a:r>
            <a:endParaRPr lang="es-ES" altLang="es-MX" sz="2000" u="none"/>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(2) Democ. representativa también sigue voluntad popular pero más lentamente</a:t>
            </a:r>
            <a:endParaRPr lang="es-ES" altLang="es-MX" sz="2000" u="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2" name="Group 37"/>
          <p:cNvGrpSpPr>
            <a:grpSpLocks/>
          </p:cNvGrpSpPr>
          <p:nvPr/>
        </p:nvGrpSpPr>
        <p:grpSpPr bwMode="auto">
          <a:xfrm>
            <a:off x="4346575" y="1143000"/>
            <a:ext cx="1939925" cy="2662238"/>
            <a:chOff x="2738" y="720"/>
            <a:chExt cx="1222" cy="1677"/>
          </a:xfrm>
        </p:grpSpPr>
        <p:sp>
          <p:nvSpPr>
            <p:cNvPr id="7198" name="Rectangle 15"/>
            <p:cNvSpPr>
              <a:spLocks noChangeArrowheads="1"/>
            </p:cNvSpPr>
            <p:nvPr/>
          </p:nvSpPr>
          <p:spPr bwMode="auto">
            <a:xfrm>
              <a:off x="2738" y="720"/>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99" name="Text Box 3"/>
            <p:cNvSpPr txBox="1">
              <a:spLocks noChangeArrowheads="1"/>
            </p:cNvSpPr>
            <p:nvPr/>
          </p:nvSpPr>
          <p:spPr bwMode="auto">
            <a:xfrm>
              <a:off x="2813" y="1945"/>
              <a:ext cx="11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Nezahualcóyotl </a:t>
              </a:r>
              <a:br>
                <a:rPr lang="es-MX" altLang="es-MX" sz="2000" u="none">
                  <a:latin typeface="Calibri" pitchFamily="34" charset="0"/>
                </a:rPr>
              </a:br>
              <a:r>
                <a:rPr lang="es-MX" altLang="es-MX" sz="2000" u="none">
                  <a:latin typeface="Calibri" pitchFamily="34" charset="0"/>
                </a:rPr>
                <a:t>(1402-1472)</a:t>
              </a:r>
              <a:endParaRPr lang="es-ES" altLang="es-MX" sz="2000" u="none">
                <a:latin typeface="Calibri" pitchFamily="34" charset="0"/>
              </a:endParaRPr>
            </a:p>
          </p:txBody>
        </p:sp>
        <p:pic>
          <p:nvPicPr>
            <p:cNvPr id="7200" name="Picture 13" descr="C:\Documents and Settings\emagar\Mis documentos\Mis imágenes\nezahualcoyot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 y="816"/>
              <a:ext cx="98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85</Slides>
  <Notes>0</Notes>
  <HiddenSlides>0</HiddenSlides>
  <MMClips>0</MMClips>
  <ScaleCrop>false</ScaleCrop>
  <HeadingPairs>
    <vt:vector size="4" baseType="variant">
      <vt:variant>
        <vt:lpstr>Tema</vt:lpstr>
      </vt:variant>
      <vt:variant>
        <vt:i4>1</vt:i4>
      </vt:variant>
      <vt:variant>
        <vt:lpstr>Títulos de diapositiva</vt:lpstr>
      </vt:variant>
      <vt:variant>
        <vt:i4>85</vt:i4>
      </vt:variant>
    </vt:vector>
  </HeadingPairs>
  <TitlesOfParts>
    <vt:vector size="8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440</cp:revision>
  <cp:lastPrinted>2002-09-26T15:59:05Z</cp:lastPrinted>
  <dcterms:created xsi:type="dcterms:W3CDTF">2002-09-05T11:41:11Z</dcterms:created>
  <dcterms:modified xsi:type="dcterms:W3CDTF">2020-09-23T22:19:04Z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